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62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61333" y="3356992"/>
            <a:ext cx="8203155" cy="21585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smtClean="0">
                <a:solidFill>
                  <a:srgbClr val="A50021"/>
                </a:solidFill>
                <a:latin typeface="Franklin Gothic Demi" pitchFamily="34" charset="0"/>
              </a:rPr>
              <a:t>ЗДАНИИ/КОРПУСЕ/ОБЩЕЖИТИИ</a:t>
            </a:r>
            <a:r>
              <a:rPr lang="ru-RU" altLang="ru-RU" sz="4300" b="1" cap="all" smtClean="0">
                <a:solidFill>
                  <a:srgbClr val="A50021"/>
                </a:solidFill>
                <a:latin typeface="Franklin Gothic Demi" pitchFamily="34" charset="0"/>
              </a:rPr>
              <a:t>  </a:t>
            </a:r>
            <a:endParaRPr lang="ru-RU" altLang="ru-RU" sz="43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15616" y="2604613"/>
            <a:ext cx="7848872" cy="20774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обучающихся </a:t>
            </a:r>
            <a:r>
              <a:rPr kumimoji="0" lang="ru-RU" altLang="ru-RU" sz="20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УНИВЕРСИТЕТА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60648"/>
            <a:ext cx="5582451" cy="889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783036" y="1700808"/>
            <a:ext cx="8275163" cy="50999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b="1" u="sng" dirty="0"/>
              <a:t>Н</a:t>
            </a:r>
            <a:r>
              <a:rPr lang="ru-RU" sz="1700" b="1" u="sng" dirty="0" smtClean="0"/>
              <a:t>е </a:t>
            </a:r>
            <a:r>
              <a:rPr lang="ru-RU" sz="1700" b="1" u="sng" dirty="0"/>
              <a:t>трогать</a:t>
            </a:r>
            <a:r>
              <a:rPr lang="ru-RU" sz="1700" dirty="0"/>
              <a:t> и </a:t>
            </a:r>
            <a:r>
              <a:rPr lang="ru-RU" sz="1700" b="1" u="sng" dirty="0"/>
              <a:t>не приближаться</a:t>
            </a:r>
            <a:r>
              <a:rPr lang="ru-RU" sz="1700" dirty="0"/>
              <a:t> к оставленным другими лицами (бесхозным) </a:t>
            </a:r>
            <a:r>
              <a:rPr lang="ru-RU" sz="1700" dirty="0" smtClean="0"/>
              <a:t>предметам!</a:t>
            </a:r>
            <a:endParaRPr lang="ru-RU" sz="1700" dirty="0" smtClean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 smtClean="0"/>
              <a:t>Громко </a:t>
            </a:r>
            <a:r>
              <a:rPr lang="ru-RU" sz="1700" dirty="0"/>
              <a:t>обратиться к окружающим «ЧЬЯ СУМКА (ПАКЕТ, КОРОБКА)?».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 smtClean="0"/>
              <a:t>По </a:t>
            </a:r>
            <a:r>
              <a:rPr lang="ru-RU" sz="1700" dirty="0"/>
              <a:t>возможности произвести фото-видео устройства. После удаления на безопасное расстояние передать фото-видео-материал </a:t>
            </a:r>
            <a:r>
              <a:rPr lang="ru-RU" sz="1700" dirty="0" smtClean="0"/>
              <a:t>сотруднику охраны.</a:t>
            </a:r>
            <a:endParaRPr lang="ru-RU" sz="1700" dirty="0" smtClean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По возможности оградите место обнаружения подозрительного </a:t>
            </a:r>
            <a:r>
              <a:rPr lang="ru-RU" sz="1700" dirty="0" smtClean="0"/>
              <a:t>предмета</a:t>
            </a:r>
            <a:r>
              <a:rPr lang="ru-RU" sz="1700" dirty="0" smtClean="0"/>
              <a:t>.</a:t>
            </a:r>
            <a:endParaRPr lang="ru-RU" sz="1700" dirty="0" smtClean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Предпримите меры к тому, чтобы люди отошли как можно дальше от подозрительного предмета и опасной </a:t>
            </a:r>
            <a:r>
              <a:rPr lang="ru-RU" sz="1700" dirty="0" smtClean="0"/>
              <a:t>зоны</a:t>
            </a:r>
            <a:r>
              <a:rPr lang="ru-RU" sz="1700" dirty="0" smtClean="0"/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Проследовать на безопасное расстояние </a:t>
            </a:r>
            <a:r>
              <a:rPr lang="ru-RU" sz="1700" dirty="0" smtClean="0"/>
              <a:t>от </a:t>
            </a:r>
            <a:r>
              <a:rPr lang="ru-RU" sz="1700" dirty="0"/>
              <a:t>предполагаемого взрывного устройства (места его проноса или провоза</a:t>
            </a:r>
            <a:r>
              <a:rPr lang="ru-RU" sz="1700" dirty="0" smtClean="0"/>
              <a:t>).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Действовать по распоряжению руководителя, охранника или работника </a:t>
            </a:r>
            <a:r>
              <a:rPr lang="ru-RU" sz="1700" dirty="0" smtClean="0"/>
              <a:t>организации.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В случае эвакуации сохранять спокойствие, отключить средства </a:t>
            </a:r>
            <a:r>
              <a:rPr lang="ru-RU" sz="1700" dirty="0" smtClean="0"/>
              <a:t>связи.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sz="1700" dirty="0"/>
              <a:t>Оказывать помощь и поддержку другим </a:t>
            </a:r>
            <a:r>
              <a:rPr lang="ru-RU" sz="1700" dirty="0" smtClean="0"/>
              <a:t>только </a:t>
            </a:r>
            <a:r>
              <a:rPr lang="ru-RU" sz="1700" dirty="0"/>
              <a:t>по указанию работников </a:t>
            </a:r>
            <a:r>
              <a:rPr lang="ru-RU" sz="1700" dirty="0" smtClean="0"/>
              <a:t>организации.</a:t>
            </a:r>
            <a:endParaRPr lang="ru-RU" sz="17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904394" y="114995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2852936"/>
            <a:ext cx="8069542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При </a:t>
            </a:r>
            <a:r>
              <a:rPr lang="ru-RU" b="1" dirty="0"/>
              <a:t>обнаружении подозрительного предмета </a:t>
            </a:r>
            <a:r>
              <a:rPr lang="ru-RU" b="1" u="sng" dirty="0"/>
              <a:t>запрещается:</a:t>
            </a:r>
            <a:endParaRPr lang="ru-RU" u="sng" dirty="0"/>
          </a:p>
          <a:p>
            <a:pPr lvl="0"/>
            <a:r>
              <a:rPr lang="ru-RU" dirty="0" smtClean="0"/>
              <a:t>1. Трогать</a:t>
            </a:r>
            <a:r>
              <a:rPr lang="ru-RU" dirty="0"/>
              <a:t>, вскрывать, передвигать или предпринимать какие-либо иные действия с обнаруженным предметом.</a:t>
            </a:r>
          </a:p>
          <a:p>
            <a:pPr lvl="0"/>
            <a:r>
              <a:rPr lang="ru-RU" dirty="0" smtClean="0"/>
              <a:t>2. Использовать </a:t>
            </a:r>
            <a:r>
              <a:rPr lang="ru-RU" dirty="0"/>
              <a:t>мобильные телефоны и другие средства радиосвязи вблизи такого предмета.</a:t>
            </a:r>
          </a:p>
          <a:p>
            <a:pPr lvl="0"/>
            <a:r>
              <a:rPr lang="ru-RU" dirty="0" smtClean="0"/>
              <a:t>3. Подпускать </a:t>
            </a:r>
            <a:r>
              <a:rPr lang="ru-RU" dirty="0"/>
              <a:t>посторонних лиц к данному предмету, вещам.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Необходимо 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19888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</p:txBody>
      </p:sp>
    </p:spTree>
    <p:extLst>
      <p:ext uri="{BB962C8B-B14F-4D97-AF65-F5344CB8AC3E}">
        <p14:creationId xmlns:p14="http://schemas.microsoft.com/office/powerpoint/2010/main" val="240310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7950" y="1870058"/>
            <a:ext cx="8069542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Необходимо </a:t>
            </a:r>
            <a:r>
              <a:rPr lang="ru-RU" b="1" dirty="0"/>
              <a:t>помнить</a:t>
            </a:r>
            <a:r>
              <a:rPr lang="ru-RU" dirty="0"/>
              <a:t>, что внешний вид предмета может скрывать его настоящее назначение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наличие взрывного устройства, других опасных предметов могут указывать следующие признаки: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563888" y="143913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обучающихся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  <a:endParaRPr lang="ru-RU" sz="1400" b="1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4946" y="3933056"/>
            <a:ext cx="8136904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Присутствие </a:t>
            </a:r>
            <a:r>
              <a:rPr lang="ru-RU" dirty="0"/>
              <a:t>проводов, небольших антенн, изоленты, шпагата, веревки, скотча в пакете, либо торчащие из </a:t>
            </a:r>
            <a:r>
              <a:rPr lang="ru-RU" dirty="0" smtClean="0"/>
              <a:t>пакета.</a:t>
            </a:r>
          </a:p>
          <a:p>
            <a:pPr lvl="0"/>
            <a:r>
              <a:rPr lang="ru-RU" dirty="0" smtClean="0"/>
              <a:t>2. Шум </a:t>
            </a:r>
            <a:r>
              <a:rPr lang="ru-RU" dirty="0"/>
              <a:t>из обнаруженных подозрительных предметов (пакетов, сумок и др.). Это может быть тиканье часов, щелчки и т.п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3. Наличие </a:t>
            </a:r>
            <a:r>
              <a:rPr lang="ru-RU" dirty="0"/>
              <a:t>элементов питания (батареек), сотового </a:t>
            </a:r>
            <a:r>
              <a:rPr lang="ru-RU" dirty="0" smtClean="0"/>
              <a:t>телефона.</a:t>
            </a:r>
          </a:p>
          <a:p>
            <a:pPr lvl="0"/>
            <a:r>
              <a:rPr lang="ru-RU" dirty="0" smtClean="0"/>
              <a:t>4. Растяжки </a:t>
            </a:r>
            <a:r>
              <a:rPr lang="ru-RU" dirty="0"/>
              <a:t>из проволоки, веревок, шпагата, </a:t>
            </a:r>
            <a:r>
              <a:rPr lang="ru-RU" dirty="0" smtClean="0"/>
              <a:t>лески.</a:t>
            </a:r>
          </a:p>
          <a:p>
            <a:pPr lvl="0"/>
            <a:r>
              <a:rPr lang="ru-RU" dirty="0" smtClean="0"/>
              <a:t>5. Необычное </a:t>
            </a:r>
            <a:r>
              <a:rPr lang="ru-RU" dirty="0"/>
              <a:t>размещение предмета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6. Наличие </a:t>
            </a:r>
            <a:r>
              <a:rPr lang="ru-RU" dirty="0"/>
              <a:t>предмета, несвойственного для данной местности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7. Специфический </a:t>
            </a:r>
            <a:r>
              <a:rPr lang="ru-RU" dirty="0"/>
              <a:t>запах, несвойственный данной местности.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946" y="3244334"/>
            <a:ext cx="806954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ПРИЗНАКИ ВЗРЫВНОГО УСТРОЙСТВА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3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4946" y="3140968"/>
            <a:ext cx="8069542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1. Граната </a:t>
            </a:r>
            <a:r>
              <a:rPr lang="ru-RU" dirty="0"/>
              <a:t>РГД-5 </a:t>
            </a:r>
            <a:r>
              <a:rPr lang="ru-RU" b="1" dirty="0"/>
              <a:t>– </a:t>
            </a:r>
            <a:r>
              <a:rPr lang="ru-RU" b="1" u="sng" dirty="0"/>
              <a:t>50 метров</a:t>
            </a:r>
            <a:r>
              <a:rPr lang="ru-RU" u="sng" dirty="0"/>
              <a:t> </a:t>
            </a:r>
          </a:p>
          <a:p>
            <a:pPr lvl="0"/>
            <a:r>
              <a:rPr lang="ru-RU" dirty="0" smtClean="0"/>
              <a:t>2. Граната </a:t>
            </a:r>
            <a:r>
              <a:rPr lang="ru-RU" dirty="0"/>
              <a:t>Ф-1 –</a:t>
            </a:r>
            <a:r>
              <a:rPr lang="ru-RU" b="1" dirty="0"/>
              <a:t> </a:t>
            </a:r>
            <a:r>
              <a:rPr lang="ru-RU" b="1" u="sng" dirty="0"/>
              <a:t>200 метров</a:t>
            </a:r>
            <a:endParaRPr lang="ru-RU" u="sng" dirty="0"/>
          </a:p>
          <a:p>
            <a:pPr lvl="0"/>
            <a:r>
              <a:rPr lang="ru-RU" dirty="0" smtClean="0"/>
              <a:t>3. Тротиловая </a:t>
            </a:r>
            <a:r>
              <a:rPr lang="ru-RU" dirty="0"/>
              <a:t>шашка массой 200 граммов – </a:t>
            </a:r>
            <a:r>
              <a:rPr lang="ru-RU" b="1" u="sng" dirty="0"/>
              <a:t>45 метров</a:t>
            </a:r>
            <a:endParaRPr lang="ru-RU" u="sng" dirty="0"/>
          </a:p>
          <a:p>
            <a:pPr lvl="0"/>
            <a:r>
              <a:rPr lang="ru-RU" dirty="0" smtClean="0"/>
              <a:t>4. Тротиловая </a:t>
            </a:r>
            <a:r>
              <a:rPr lang="ru-RU" dirty="0"/>
              <a:t>шашка массой 400 граммов – </a:t>
            </a:r>
            <a:r>
              <a:rPr lang="ru-RU" b="1" u="sng" dirty="0"/>
              <a:t>55 метров</a:t>
            </a:r>
            <a:endParaRPr lang="ru-RU" u="sng" dirty="0"/>
          </a:p>
          <a:p>
            <a:pPr lvl="0"/>
            <a:r>
              <a:rPr lang="ru-RU" dirty="0" smtClean="0"/>
              <a:t>5. Пивная </a:t>
            </a:r>
            <a:r>
              <a:rPr lang="ru-RU" dirty="0"/>
              <a:t>банка 0,33 литра – </a:t>
            </a:r>
            <a:r>
              <a:rPr lang="ru-RU" b="1" u="sng" dirty="0"/>
              <a:t>60 метров</a:t>
            </a:r>
            <a:endParaRPr lang="ru-RU" u="sng" dirty="0"/>
          </a:p>
          <a:p>
            <a:pPr lvl="0"/>
            <a:r>
              <a:rPr lang="ru-RU" dirty="0" smtClean="0"/>
              <a:t>6. Чемодан </a:t>
            </a:r>
            <a:r>
              <a:rPr lang="ru-RU" dirty="0"/>
              <a:t>(кейс) – </a:t>
            </a:r>
            <a:r>
              <a:rPr lang="ru-RU" b="1" u="sng" dirty="0"/>
              <a:t>230 метров</a:t>
            </a:r>
            <a:endParaRPr lang="ru-RU" u="sng" dirty="0"/>
          </a:p>
          <a:p>
            <a:pPr lvl="0"/>
            <a:r>
              <a:rPr lang="ru-RU" dirty="0" smtClean="0"/>
              <a:t>7. Дорожный </a:t>
            </a:r>
            <a:r>
              <a:rPr lang="ru-RU" dirty="0"/>
              <a:t>чемодан – </a:t>
            </a:r>
            <a:r>
              <a:rPr lang="ru-RU" b="1" u="sng" dirty="0"/>
              <a:t>350 метров</a:t>
            </a:r>
            <a:endParaRPr lang="ru-RU" u="sng" dirty="0"/>
          </a:p>
          <a:p>
            <a:pPr lvl="0"/>
            <a:r>
              <a:rPr lang="ru-RU" dirty="0" smtClean="0"/>
              <a:t>8. Автомобиль </a:t>
            </a:r>
            <a:r>
              <a:rPr lang="ru-RU" dirty="0"/>
              <a:t>типа «Жигули» – </a:t>
            </a:r>
            <a:r>
              <a:rPr lang="ru-RU" b="1" u="sng" dirty="0"/>
              <a:t>460 метров</a:t>
            </a:r>
            <a:endParaRPr lang="ru-RU" u="sng" dirty="0"/>
          </a:p>
          <a:p>
            <a:pPr lvl="0"/>
            <a:r>
              <a:rPr lang="ru-RU" dirty="0" smtClean="0"/>
              <a:t>9. Автомобиль </a:t>
            </a:r>
            <a:r>
              <a:rPr lang="ru-RU" dirty="0"/>
              <a:t>типа «Волга» – </a:t>
            </a:r>
            <a:r>
              <a:rPr lang="ru-RU" b="1" u="sng" dirty="0"/>
              <a:t>580 метров</a:t>
            </a:r>
            <a:endParaRPr lang="ru-RU" u="sng" dirty="0"/>
          </a:p>
          <a:p>
            <a:pPr lvl="0"/>
            <a:r>
              <a:rPr lang="ru-RU" dirty="0" smtClean="0"/>
              <a:t>10. Микроавтобус </a:t>
            </a:r>
            <a:r>
              <a:rPr lang="ru-RU" dirty="0"/>
              <a:t>– </a:t>
            </a:r>
            <a:r>
              <a:rPr lang="ru-RU" b="1" u="sng" dirty="0"/>
              <a:t>920 метров</a:t>
            </a:r>
            <a:endParaRPr lang="ru-RU" u="sng" dirty="0"/>
          </a:p>
          <a:p>
            <a:pPr lvl="0"/>
            <a:r>
              <a:rPr lang="ru-RU" dirty="0" smtClean="0"/>
              <a:t>11. Грузовая </a:t>
            </a:r>
            <a:r>
              <a:rPr lang="ru-RU" dirty="0"/>
              <a:t>автомашина (фургон) – </a:t>
            </a:r>
            <a:r>
              <a:rPr lang="ru-RU" b="1" u="sng" dirty="0"/>
              <a:t>1240 </a:t>
            </a:r>
            <a:r>
              <a:rPr lang="ru-RU" b="1" u="sng" dirty="0" smtClean="0"/>
              <a:t>метров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98240" y="1772816"/>
            <a:ext cx="5674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РЕКОМЕНДУЕМЫЕ </a:t>
            </a:r>
            <a:r>
              <a:rPr lang="ru-RU" b="1" u="sng" dirty="0">
                <a:solidFill>
                  <a:srgbClr val="C00000"/>
                </a:solidFill>
              </a:rPr>
              <a:t>РАССТОЯНИЯ</a:t>
            </a:r>
            <a:endParaRPr lang="ru-RU" u="sng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ДЛЯ ЭВАКУАЦИИ И ОЦЕПЛЕНИЯ ПРИ ОБНАРУЖЕНИИ ВЗРЫВНОГО УСТРОЙСТВА</a:t>
            </a:r>
            <a:endParaRPr lang="ru-RU" dirty="0">
              <a:solidFill>
                <a:srgbClr val="C00000"/>
              </a:solidFill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 ИЛИ ПОХОЖЕГО НА НЕГО </a:t>
            </a:r>
            <a:r>
              <a:rPr lang="ru-RU" b="1" dirty="0" smtClean="0">
                <a:solidFill>
                  <a:srgbClr val="C00000"/>
                </a:solidFill>
              </a:rPr>
              <a:t>ПРЕДМЕТА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31840" y="260648"/>
            <a:ext cx="5582451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 smtClean="0">
                <a:solidFill>
                  <a:srgbClr val="800000"/>
                </a:solidFill>
              </a:rPr>
              <a:t>ВЗРЫВНОЕ УСТРОЙСТВО ОБНАРУЖЕНО В ЗДАНИИ/КОРПУСЕ/ОБЩЕЖИТИИ </a:t>
            </a:r>
          </a:p>
          <a:p>
            <a:pPr algn="ctr"/>
            <a:endParaRPr lang="ru-RU" sz="1400" b="1" cap="all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450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81</cp:revision>
  <cp:lastPrinted>2019-01-12T21:32:01Z</cp:lastPrinted>
  <dcterms:modified xsi:type="dcterms:W3CDTF">2023-03-08T10:42:05Z</dcterms:modified>
</cp:coreProperties>
</file>